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apng" ContentType="image/apng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9144000" cy="5143500"/>
  <p:notesSz cx="5143500" cy="9144000"/>
  <p:embeddedFontLst>
    <p:embeddedFont>
      <p:font typeface="DM Sans"/>
      <p:boldItalic r:id="rId47"/>
      <p:regular r:id="rId48"/>
      <p:italic r:id="rId49"/>
      <p:bold r:id="rId50"/>
    </p:embeddedFont>
    <p:embeddedFont>
      <p:font typeface="DM Mono"/>
      <p:regular r:id="rId51"/>
      <p:italic r:id="rId52"/>
    </p:embeddedFont>
    <p:embeddedFont>
      <p:font typeface="IBM Plex Mono"/>
      <p:boldItalic r:id="rId53"/>
      <p:regular r:id="rId54"/>
      <p:italic r:id="rId55"/>
      <p:bold r:id="rId5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Relationship Id="rId47" Type="http://schemas.openxmlformats.org/officeDocument/2006/relationships/font" Target="fonts/DMSans-boldItalic.fntdata"/><Relationship Id="rId48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0" Type="http://schemas.openxmlformats.org/officeDocument/2006/relationships/font" Target="fonts/DMSans-bold.fntdata"/><Relationship Id="rId51" Type="http://schemas.openxmlformats.org/officeDocument/2006/relationships/font" Target="fonts/DMMono-regular.fntdata"/><Relationship Id="rId52" Type="http://schemas.openxmlformats.org/officeDocument/2006/relationships/font" Target="fonts/DMMono-italic.fntdata"/><Relationship Id="rId53" Type="http://schemas.openxmlformats.org/officeDocument/2006/relationships/font" Target="fonts/IBMPlexMono-boldItalic.fntdata"/><Relationship Id="rId54" Type="http://schemas.openxmlformats.org/officeDocument/2006/relationships/font" Target="fonts/IBMPlexMono-regular.fntdata"/><Relationship Id="rId55" Type="http://schemas.openxmlformats.org/officeDocument/2006/relationships/font" Target="fonts/IBMPlexMono-italic.fntdata"/><Relationship Id="rId56" Type="http://schemas.openxmlformats.org/officeDocument/2006/relationships/font" Target="fonts/IBMPlexMono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dynatrace.com/" TargetMode="External"/><Relationship Id="rId2" Type="http://schemas.openxmlformats.org/officeDocument/2006/relationships/hyperlink" Target="https://www.ebay.com/" TargetMode="External"/><Relationship Id="rId3" Type="http://schemas.openxmlformats.org/officeDocument/2006/relationships/hyperlink" Target="https://selinc.com/" TargetMode="External"/><Relationship Id="rId4" Type="http://schemas.openxmlformats.org/officeDocument/2006/relationships/hyperlink" Target="https://tapico.io/" TargetMode="External"/><Relationship Id="rId5" Type="http://schemas.openxmlformats.org/officeDocument/2006/relationships/hyperlink" Target="https://uw.co.uk/" TargetMode="External"/><Relationship Id="rId9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6" Type="http://schemas.openxmlformats.org/officeDocument/2006/relationships/image" Target="../media/image-11-1.png"/><Relationship Id="rId7" Type="http://schemas.openxmlformats.org/officeDocument/2006/relationships/image" Target="../media/image-11-2.png"/><Relationship Id="rId8" Type="http://schemas.openxmlformats.org/officeDocument/2006/relationships/image" Target="../media/image-11-3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sv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image" Target="../media/image-20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2-1.png"/><Relationship Id="rId2" Type="http://schemas.openxmlformats.org/officeDocument/2006/relationships/image" Target="../media/image-22-2.sv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6-1.gif"/><Relationship Id="rId2" Type="http://schemas.openxmlformats.org/officeDocument/2006/relationships/image" Target="../media/image-26-2.png"/><Relationship Id="rId3" Type="http://schemas.openxmlformats.org/officeDocument/2006/relationships/image" Target="../media/image-2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7-1.apng"/><Relationship Id="rId2" Type="http://schemas.openxmlformats.org/officeDocument/2006/relationships/image" Target="../media/image-27-2.png"/><Relationship Id="rId3" Type="http://schemas.openxmlformats.org/officeDocument/2006/relationships/image" Target="../media/image-27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29-1.png"/><Relationship Id="rId2" Type="http://schemas.openxmlformats.org/officeDocument/2006/relationships/image" Target="../media/image-29-2.svg"/><Relationship Id="rId3" Type="http://schemas.openxmlformats.org/officeDocument/2006/relationships/image" Target="../media/image-29-3.png"/><Relationship Id="rId4" Type="http://schemas.openxmlformats.org/officeDocument/2006/relationships/image" Target="../media/image-29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svg"/><Relationship Id="rId4" Type="http://schemas.openxmlformats.org/officeDocument/2006/relationships/image" Target="../media/image-30-4.png"/><Relationship Id="rId5" Type="http://schemas.openxmlformats.org/officeDocument/2006/relationships/image" Target="../media/image-30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image" Target="../media/image-33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6-1.png"/><Relationship Id="rId2" Type="http://schemas.openxmlformats.org/officeDocument/2006/relationships/image" Target="../media/image-36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7-1.png"/><Relationship Id="rId2" Type="http://schemas.openxmlformats.org/officeDocument/2006/relationships/image" Target="../media/image-3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8-1.png"/><Relationship Id="rId2" Type="http://schemas.openxmlformats.org/officeDocument/2006/relationships/image" Target="../media/image-38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image" Target="../media/image-39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a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apng"/><Relationship Id="rId4" Type="http://schemas.openxmlformats.org/officeDocument/2006/relationships/image" Target="../media/image-40-4.png"/><Relationship Id="rId5" Type="http://schemas.openxmlformats.org/officeDocument/2006/relationships/image" Target="../media/image-40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martinfowler.com/articles/feature-toggles.html" TargetMode="External"/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2" Type="http://schemas.openxmlformats.org/officeDocument/2006/relationships/image" Target="../media/image-5-1.png"/><Relationship Id="rId3" Type="http://schemas.openxmlformats.org/officeDocument/2006/relationships/image" Target="../media/image-5-2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5a17ca4d-4902-4a4d-aba6-c99b9f89e684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e774407-8cb9-4130-87e4-84bb35b0bbc9?pitch-bytes=1443648&amp;pitch-content-type=image%2Fpng">    </p:cNvPr>
          <p:cNvPicPr>
            <a:picLocks noChangeAspect="1"/>
          </p:cNvPicPr>
          <p:nvPr/>
        </p:nvPicPr>
        <p:blipFill>
          <a:blip r:embed="rId1">
            <a:alphaModFix amt="71000"/>
          </a:blip>
          <a:srcRect l="18739" r="18739" t="0" b="0"/>
          <a:stretch/>
        </p:blipFill>
        <p:spPr>
          <a:xfrm>
            <a:off x="5337862" y="1336945"/>
            <a:ext cx="3334234" cy="3333090"/>
          </a:xfrm>
          <a:prstGeom prst="ellipse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929367"/>
            <a:ext cx="6661398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3000"/>
              </a:lnSpc>
            </a:pPr>
            <a:r>
              <a:rPr lang="en-US" sz="3000" b="1" spc="-60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a Kubernetes experimentation platform with </a:t>
            </a:r>
            <a:endParaRPr lang="en-US" sz="3000" dirty="0"/>
          </a:p>
        </p:txBody>
      </p:sp>
      <p:sp>
        <p:nvSpPr>
          <p:cNvPr id="5" name="Text 1"/>
          <p:cNvSpPr/>
          <p:nvPr/>
        </p:nvSpPr>
        <p:spPr>
          <a:xfrm>
            <a:off x="476250" y="3974581"/>
            <a:ext cx="84474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Alex Jones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76250" y="2570396"/>
            <a:ext cx="457205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200" b="0" i="1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Enabling organisations to put theory into practice</a:t>
            </a:r>
            <a:endParaRPr lang="en-US" sz="1200" dirty="0"/>
          </a:p>
        </p:txBody>
      </p:sp>
      <p:pic>
        <p:nvPicPr>
          <p:cNvPr id="7" name="Image 1" descr="https://pitch-assets-ccb95893-de3f-4266-973c-20049231b248.s3.eu-west-1.amazonaws.com/1ae4a337-fe9a-4f84-86a3-4faa291fea13?pitch-bytes=11744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2778261" y="932956"/>
            <a:ext cx="2057400" cy="205740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98B6C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02745" y="1072400"/>
            <a:ext cx="5569371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to support a robust Feature Flag ecosystem using cloud native technologies</a:t>
            </a:r>
            <a:endParaRPr lang="en-US" sz="1800" dirty="0"/>
          </a:p>
          <a:p>
            <a:pPr algn="l">
              <a:lnSpc>
                <a:spcPts val="2700"/>
              </a:lnSpc>
            </a:pPr>
            <a:endParaRPr lang="en-US" sz="1800" dirty="0"/>
          </a:p>
          <a:p>
            <a:pPr algn="l" marL="1905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Started in Feb 2022</a:t>
            </a:r>
            <a:endParaRPr lang="en-US" sz="1800" dirty="0"/>
          </a:p>
          <a:p>
            <a:pPr algn="l" marL="1905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20+ founding companies</a:t>
            </a:r>
            <a:endParaRPr lang="en-US" sz="1800" dirty="0"/>
          </a:p>
          <a:p>
            <a:pPr algn="l" lvl="1" marL="3810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flag vendors</a:t>
            </a:r>
            <a:endParaRPr lang="en-US" sz="1800" dirty="0"/>
          </a:p>
          <a:p>
            <a:pPr algn="l" lvl="1" marL="3810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Delivery companies</a:t>
            </a:r>
            <a:endParaRPr lang="en-US" sz="1800" dirty="0"/>
          </a:p>
          <a:p>
            <a:pPr algn="l" lvl="1" marL="3810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 users</a:t>
            </a:r>
            <a:endParaRPr lang="en-US" sz="1800" dirty="0"/>
          </a:p>
          <a:p>
            <a:pPr algn="l" marL="190500" indent="-190500">
              <a:lnSpc>
                <a:spcPts val="2700"/>
              </a:lnSpc>
              <a:buSzPct val="100000"/>
              <a:buChar char="•"/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CNCF Sandbox Project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Feature is…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 rot="21000000">
            <a:off x="532980" y="238937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Cloud native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 rot="300000">
            <a:off x="976099" y="292273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Extensible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 rot="600000">
            <a:off x="965794" y="1822598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Standard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 rot="21300000">
            <a:off x="399014" y="3462505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SDK &amp; API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 rot="600000">
            <a:off x="697862" y="4074406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Open source</a:t>
            </a:r>
            <a:endParaRPr lang="en-US" sz="1350" dirty="0"/>
          </a:p>
        </p:txBody>
      </p:sp>
      <p:pic>
        <p:nvPicPr>
          <p:cNvPr id="10" name="Image 0" descr="https://pitch-assets-ccb95893-de3f-4266-973c-20049231b248.s3.eu-west-1.amazonaws.com/9ad9a64d-0f62-4d1a-bf1e-ce95be39de49?pitch-bytes=28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348548" y="3613691"/>
            <a:ext cx="1385935" cy="137910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8B6C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02745" y="1143928"/>
            <a:ext cx="5569371" cy="24003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Adopters</a:t>
            </a:r>
            <a:endParaRPr lang="en-US" sz="1800" dirty="0"/>
          </a:p>
          <a:p>
            <a:pPr algn="l">
              <a:lnSpc>
                <a:spcPts val="2700"/>
              </a:lnSpc>
            </a:pP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u="sng" dirty="0">
                <a:solidFill>
                  <a:srgbClr val="E34024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Dynatrace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u="sng" dirty="0">
                <a:solidFill>
                  <a:srgbClr val="E34024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Ebay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u="sng" dirty="0">
                <a:solidFill>
                  <a:srgbClr val="E34024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Schweitzer Engineering Labs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u="sng" dirty="0">
                <a:solidFill>
                  <a:srgbClr val="E34024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Tapico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u="sng" dirty="0">
                <a:solidFill>
                  <a:srgbClr val="E34024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Utility Warehouse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Feature is…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 rot="21000000">
            <a:off x="532980" y="238937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Cloud native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 rot="300000">
            <a:off x="976099" y="292273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Extensible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 rot="600000">
            <a:off x="965794" y="1822598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Standard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 rot="21300000">
            <a:off x="399014" y="3462505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SDK &amp; API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 rot="600000">
            <a:off x="697862" y="4074406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Open source</a:t>
            </a:r>
            <a:endParaRPr lang="en-US" sz="1350" dirty="0"/>
          </a:p>
        </p:txBody>
      </p:sp>
      <p:pic>
        <p:nvPicPr>
          <p:cNvPr id="10" name="Image 0" descr="https://pitch-assets-ccb95893-de3f-4266-973c-20049231b248.s3.eu-west-1.amazonaws.com/9ad9a64d-0f62-4d1a-bf1e-ce95be39de49?pitch-bytes=28301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348548" y="3613691"/>
            <a:ext cx="1385935" cy="137910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5779"/>
            <a:ext cx="3857377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87eab559-b2d3-4c1a-8e0d-4c7f5b70b4ad?pitch-bytes=29926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89978" y="717894"/>
            <a:ext cx="4164764" cy="3716432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5785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87eab559-b2d3-4c1a-8e0d-4c7f5b70b4ad?pitch-bytes=29926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89978" y="717894"/>
            <a:ext cx="4164764" cy="37164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479" y="1200226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000000">
              <a:alpha val="0"/>
            </a:srgbClr>
          </a:solidFill>
          <a:ln w="21167">
            <a:solidFill>
              <a:srgbClr val="000000"/>
            </a:solidFill>
          </a:ln>
        </p:spPr>
        <p:txBody>
          <a:bodyPr wrap="square" lIns="58208" tIns="123693" rIns="58208" bIns="123693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</a:rPr>
              <a:t>SDK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76402" y="2318629"/>
            <a:ext cx="1047899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Ruby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Golang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Java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JS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DotNet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</a:t>
            </a:r>
            <a:endParaRPr lang="en-US" sz="1350" dirty="0"/>
          </a:p>
        </p:txBody>
      </p:sp>
      <p:pic>
        <p:nvPicPr>
          <p:cNvPr id="7" name="Image 1" descr="https://pitch-assets-ccb95893-de3f-4266-973c-20049231b248.s3.eu-west-1.amazonaws.com/875f9658-d7f1-45de-a213-42a1e21f2739?pitch-bytes=2790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693798" y="1258767"/>
            <a:ext cx="2447008" cy="989699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5785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87eab559-b2d3-4c1a-8e0d-4c7f5b70b4ad?pitch-bytes=29926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489978" y="717894"/>
            <a:ext cx="4164764" cy="37164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479" y="1200226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000000">
              <a:alpha val="0"/>
            </a:srgbClr>
          </a:solidFill>
          <a:ln w="21167">
            <a:solidFill>
              <a:srgbClr val="000000"/>
            </a:solidFill>
          </a:ln>
        </p:spPr>
        <p:txBody>
          <a:bodyPr wrap="square" lIns="58208" tIns="123693" rIns="58208" bIns="123693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</a:rPr>
              <a:t>SDK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75945" y="3026664"/>
            <a:ext cx="1047750" cy="1047750"/>
          </a:xfrm>
          <a:prstGeom prst="roundRect">
            <a:avLst>
              <a:gd name="adj" fmla="val -87273"/>
            </a:avLst>
          </a:prstGeom>
          <a:solidFill>
            <a:srgbClr val="000000">
              <a:alpha val="0"/>
            </a:srgbClr>
          </a:solidFill>
          <a:ln w="21167">
            <a:solidFill>
              <a:srgbClr val="000000"/>
            </a:solidFill>
          </a:ln>
        </p:spPr>
        <p:txBody>
          <a:bodyPr wrap="square" lIns="58208" tIns="123693" rIns="58208" bIns="123693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</a:rPr>
              <a:t>Providers</a:t>
            </a:r>
            <a:endParaRPr lang="en-US" sz="1350" dirty="0"/>
          </a:p>
        </p:txBody>
      </p:sp>
      <p:sp>
        <p:nvSpPr>
          <p:cNvPr id="7" name="Shape 3"/>
          <p:cNvSpPr/>
          <p:nvPr/>
        </p:nvSpPr>
        <p:spPr>
          <a:xfrm rot="5400000">
            <a:off x="610298" y="2637442"/>
            <a:ext cx="778435" cy="0"/>
          </a:xfrm>
          <a:prstGeom prst="line">
            <a:avLst/>
          </a:prstGeom>
          <a:solidFill>
            <a:srgbClr val="000000"/>
          </a:solidFill>
          <a:ln w="21167">
            <a:solidFill>
              <a:srgbClr val="000000"/>
            </a:solidFill>
            <a:prstDash val="solid"/>
            <a:headEnd type="triangle"/>
            <a:tailEnd type="triangle"/>
          </a:ln>
        </p:spPr>
      </p:sp>
      <p:pic>
        <p:nvPicPr>
          <p:cNvPr id="8" name="Image 1" descr="https://pitch-assets-ccb95893-de3f-4266-973c-20049231b248.s3.eu-west-1.amazonaws.com/f72cb2f0-66bb-4c1c-8800-2fe9b3144baf?pitch-bytes=3450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666432" y="2949401"/>
            <a:ext cx="2474375" cy="1206668"/>
          </a:xfrm>
          <a:prstGeom prst="rect">
            <a:avLst/>
          </a:prstGeom>
        </p:spPr>
      </p:pic>
      <p:pic>
        <p:nvPicPr>
          <p:cNvPr id="9" name="Image 2" descr="https://pitch-assets-ccb95893-de3f-4266-973c-20049231b248.s3.eu-west-1.amazonaws.com/875f9658-d7f1-45de-a213-42a1e21f2739?pitch-bytes=2790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6693798" y="1258767"/>
            <a:ext cx="2447008" cy="989699"/>
          </a:xfrm>
          <a:prstGeom prst="rect">
            <a:avLst/>
          </a:prstGeom>
        </p:spPr>
      </p:pic>
      <p:pic>
        <p:nvPicPr>
          <p:cNvPr id="10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BE3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9118" y="2929642"/>
            <a:ext cx="6024563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825"/>
              </a:lnSpc>
            </a:pPr>
            <a:r>
              <a:rPr lang="en-US" sz="6800" b="0" spc="-60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                        &amp; </a:t>
            </a:r>
            <a:endParaRPr lang="en-US" sz="6825" dirty="0"/>
          </a:p>
          <a:p>
            <a:pPr algn="l">
              <a:lnSpc>
                <a:spcPts val="6825"/>
              </a:lnSpc>
            </a:pPr>
            <a:r>
              <a:rPr lang="en-US" sz="6800" b="0" spc="-60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Kubernetes​</a:t>
            </a:r>
            <a:endParaRPr lang="en-US" sz="6825" dirty="0"/>
          </a:p>
        </p:txBody>
      </p:sp>
      <p:sp>
        <p:nvSpPr>
          <p:cNvPr id="4" name="Text 1"/>
          <p:cNvSpPr/>
          <p:nvPr/>
        </p:nvSpPr>
        <p:spPr>
          <a:xfrm>
            <a:off x="476250" y="477928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000000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DBE3CD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02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7ffdbfda-7f9d-432c-a6c1-7cebc45ef5c2?pitch-bytes=1338321&amp;pitch-content-type=image%2Fpng">    </p:cNvPr>
          <p:cNvPicPr>
            <a:picLocks noChangeAspect="1"/>
          </p:cNvPicPr>
          <p:nvPr/>
        </p:nvPicPr>
        <p:blipFill>
          <a:blip r:embed="rId1"/>
          <a:srcRect l="18739" r="18739" t="0" b="0"/>
          <a:stretch/>
        </p:blipFill>
        <p:spPr>
          <a:xfrm>
            <a:off x="7049535" y="475443"/>
            <a:ext cx="4191000" cy="4189563"/>
          </a:xfrm>
          <a:prstGeom prst="ellipse">
            <a:avLst/>
          </a:prstGeom>
        </p:spPr>
      </p:pic>
      <p:pic>
        <p:nvPicPr>
          <p:cNvPr id="6" name="Image 1" descr="https://pitch-assets-ccb95893-de3f-4266-973c-20049231b248.s3.eu-west-1.amazonaws.com/ce6ec40c-16ef-4a3e-a411-8e47135ca90d?pitch-bytes=1201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2131" y="3033075"/>
            <a:ext cx="4706267" cy="801067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843130"/>
            <a:ext cx="819678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What if we could use Feature Flags beyond the browser?</a:t>
            </a:r>
            <a:endParaRPr lang="en-US" sz="3000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843130"/>
            <a:ext cx="819678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What if we could use Feature Flags beyond the browser?</a:t>
            </a:r>
            <a:endParaRPr lang="en-US" sz="3000" dirty="0"/>
          </a:p>
        </p:txBody>
      </p:sp>
      <p:pic>
        <p:nvPicPr>
          <p:cNvPr id="4" name="Image 0" descr="https://pitch-assets-ccb95893-de3f-4266-973c-20049231b248.s3.eu-west-1.amazonaws.com/5c1b3b69-2a70-47a1-bf7a-e94a64ad581a?pitch-bytes=9798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41092" y="3284938"/>
            <a:ext cx="1383651" cy="138365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843130"/>
            <a:ext cx="819678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What if we could use Feature Flags beyond the browser?</a:t>
            </a:r>
            <a:endParaRPr lang="en-US" sz="3000" dirty="0"/>
          </a:p>
        </p:txBody>
      </p:sp>
      <p:pic>
        <p:nvPicPr>
          <p:cNvPr id="4" name="Image 0" descr="https://pitch-assets-ccb95893-de3f-4266-973c-20049231b248.s3.eu-west-1.amazonaws.com/5c1b3b69-2a70-47a1-bf7a-e94a64ad581a?pitch-bytes=9798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41092" y="3284938"/>
            <a:ext cx="1383651" cy="138365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f2f4ae93-e87d-463a-8c95-b51a4102379c?pitch-bytes=6347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83670" y="3334452"/>
            <a:ext cx="1314811" cy="1276622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843130"/>
            <a:ext cx="8196783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What if we could use Feature Flags beyond the browser?</a:t>
            </a:r>
            <a:endParaRPr lang="en-US" sz="3000" dirty="0"/>
          </a:p>
        </p:txBody>
      </p:sp>
      <p:pic>
        <p:nvPicPr>
          <p:cNvPr id="4" name="Image 0" descr="https://pitch-assets-ccb95893-de3f-4266-973c-20049231b248.s3.eu-west-1.amazonaws.com/5c1b3b69-2a70-47a1-bf7a-e94a64ad581a?pitch-bytes=9798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941092" y="3284938"/>
            <a:ext cx="1383651" cy="1383651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f2f4ae93-e87d-463a-8c95-b51a4102379c?pitch-bytes=63477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83670" y="3334452"/>
            <a:ext cx="1314811" cy="1276622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40cd0653-f3e0-4302-88fc-8a90e723711a?pitch-bytes=17470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465950" y="2948064"/>
            <a:ext cx="2057400" cy="2057400"/>
          </a:xfrm>
          <a:prstGeom prst="rect">
            <a:avLst/>
          </a:prstGeom>
        </p:spPr>
      </p:pic>
      <p:pic>
        <p:nvPicPr>
          <p:cNvPr id="7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8B6C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e774407-8cb9-4130-87e4-84bb35b0bbc9?pitch-bytes=1443648&amp;pitch-content-type=image%2F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18739" r="18739" t="0" b="0"/>
          <a:stretch/>
        </p:blipFill>
        <p:spPr>
          <a:xfrm>
            <a:off x="2785025" y="783755"/>
            <a:ext cx="3572586" cy="3571361"/>
          </a:xfrm>
          <a:prstGeom prst="ellipse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6545"/>
            <a:ext cx="4251921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33"/>
              </a:lnSpc>
            </a:pPr>
            <a:r>
              <a:rPr lang="en-US" sz="2000" b="0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Speaker</a:t>
            </a:r>
            <a:endParaRPr lang="en-US" sz="2025" dirty="0"/>
          </a:p>
        </p:txBody>
      </p:sp>
      <p:pic>
        <p:nvPicPr>
          <p:cNvPr id="5" name="Image 1" descr="https://pitch-assets-ccb95893-de3f-4266-973c-20049231b248.s3.eu-west-1.amazonaws.com/8fc70913-137f-4bc6-a9c5-d8cf60d4a368?pitch-bytes=2293785&amp;pitch-content-type=image%2Fjpeg">    </p:cNvPr>
          <p:cNvPicPr>
            <a:picLocks noChangeAspect="1"/>
          </p:cNvPicPr>
          <p:nvPr/>
        </p:nvPicPr>
        <p:blipFill>
          <a:blip r:embed="rId2"/>
          <a:srcRect l="0" r="0" t="4689" b="18758"/>
          <a:stretch/>
        </p:blipFill>
        <p:spPr>
          <a:xfrm>
            <a:off x="5874798" y="1579482"/>
            <a:ext cx="1851048" cy="1974949"/>
          </a:xfrm>
          <a:prstGeom prst="ellipse">
            <a:avLst/>
          </a:prstGeom>
        </p:spPr>
      </p:pic>
      <p:sp>
        <p:nvSpPr>
          <p:cNvPr id="6" name="Text 1"/>
          <p:cNvSpPr/>
          <p:nvPr/>
        </p:nvSpPr>
        <p:spPr>
          <a:xfrm>
            <a:off x="476250" y="1318761"/>
            <a:ext cx="10287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Alex Jones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476250" y="2054748"/>
            <a:ext cx="3216920" cy="10287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Director of Kubernetes, Canonical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 Lead, CNCF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Governing board Keptn, Open Feature</a:t>
            </a:r>
            <a:endParaRPr lang="en-US" sz="1350" dirty="0"/>
          </a:p>
          <a:p>
            <a:pPr algn="l" marL="190500" indent="-190500">
              <a:lnSpc>
                <a:spcPts val="2025"/>
              </a:lnSpc>
              <a:buSzPct val="100000"/>
              <a:buChar char="•"/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K8sGPT 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476250" y="4408397"/>
            <a:ext cx="252222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https://twitter.com/AlexJonesax</a:t>
            </a:r>
            <a:endParaRPr lang="en-US" sz="1350" dirty="0"/>
          </a:p>
        </p:txBody>
      </p:sp>
      <p:pic>
        <p:nvPicPr>
          <p:cNvPr id="9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8261"/>
            <a:ext cx="3619091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flagD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5a353a7c-c8b7-401e-96be-24a35ea4d7ab?pitch-bytes=74706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74141" y="228757"/>
            <a:ext cx="6390028" cy="4687814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b60784db-2b3f-426e-9630-27899c234ba9?pitch-bytes=31700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55742" y="3510757"/>
            <a:ext cx="1299914" cy="1293665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f8681268-872f-40f7-a31a-07675c9408df?pitch-bytes=216505&amp;pitch-content-type=image%2Fgif&amp;pitch-gifm=true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02869" y="180762"/>
            <a:ext cx="5658249" cy="36617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43000"/>
              </a:srgbClr>
            </a:outerShdw>
          </a:effectLst>
        </p:spPr>
      </p:pic>
      <p:pic>
        <p:nvPicPr>
          <p:cNvPr id="4" name="Image 1" descr="https://pitch-assets-ccb95893-de3f-4266-973c-20049231b248.s3.eu-west-1.amazonaws.com/fd7e8cd1-fc20-4ece-a8e2-6f92117612a0?pitch-bytes=35192&amp;pitch-content-type=image%2Fgif&amp;pitch-gifm=true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808490" y="1600565"/>
            <a:ext cx="5200385" cy="3365414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68000"/>
              </a:srgbClr>
            </a:outerShdw>
          </a:effectLst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1278334-e64c-43f9-9ef9-ad46bb687c14?pitch-bytes=86261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2316687" y="323808"/>
            <a:ext cx="6352940" cy="44888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8261"/>
            <a:ext cx="3619053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Feature</a:t>
            </a:r>
            <a:endParaRPr lang="en-US" sz="2025" dirty="0"/>
          </a:p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Operator</a:t>
            </a:r>
            <a:endParaRPr lang="en-US" sz="2025" dirty="0"/>
          </a:p>
        </p:txBody>
      </p:sp>
      <p:pic>
        <p:nvPicPr>
          <p:cNvPr id="5" name="Image 1" descr="https://pitch-assets-ccb95893-de3f-4266-973c-20049231b248.s3.eu-west-1.amazonaws.com/fad9cdf1-2ea1-4b16-bbe7-8956a4f4807b?pitch-bytes=35283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32723" y="3905397"/>
            <a:ext cx="1106127" cy="1095592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8ad8513-95c2-47f7-bc68-834f80fd5d3f?pitch-bytes=12234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510593" y="432340"/>
            <a:ext cx="4799268" cy="4232847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d3af66b5-60b4-44b5-a768-300cb815d26b?pitch-bytes=224839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552959" y="322697"/>
            <a:ext cx="5982432" cy="4445867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298" y="1524000"/>
            <a:ext cx="4576895" cy="3619449"/>
          </a:xfrm>
          <a:prstGeom prst="roundRect">
            <a:avLst>
              <a:gd name="adj" fmla="val -25264"/>
            </a:avLst>
          </a:prstGeom>
          <a:solidFill>
            <a:srgbClr val="DBE3CD">
              <a:alpha val="50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0" y="1524000"/>
            <a:ext cx="4571975" cy="3619449"/>
          </a:xfrm>
          <a:prstGeom prst="roundRect">
            <a:avLst>
              <a:gd name="adj" fmla="val -25264"/>
            </a:avLst>
          </a:prstGeom>
          <a:solidFill>
            <a:srgbClr val="DBE3CD">
              <a:alpha val="25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476431" y="3074816"/>
            <a:ext cx="3619388" cy="514349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application for reading a Feature Flag file and serving those flags back over an API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76250" y="477796"/>
            <a:ext cx="3620430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Recap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4932478" y="3072444"/>
            <a:ext cx="36193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Kubernetes based application for injecting flagD into workloads that wish to use Feature Flagging.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77358" y="2000250"/>
            <a:ext cx="3619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FlagD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929159" y="2000250"/>
            <a:ext cx="361946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1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Open Feature Operator</a:t>
            </a:r>
            <a:endParaRPr lang="en-US" sz="1350" dirty="0"/>
          </a:p>
        </p:txBody>
      </p:sp>
      <p:pic>
        <p:nvPicPr>
          <p:cNvPr id="10" name="Image 0" descr="https://pitch-assets-ccb95893-de3f-4266-973c-20049231b248.s3.eu-west-1.amazonaws.com/b958af24-da0c-42c2-af6c-0a4efb6c89da?pitch-bytes=2215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4491" y="1999052"/>
            <a:ext cx="744190" cy="258430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fad9cdf1-2ea1-4b16-bbe7-8956a4f4807b?pitch-bytes=3528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688239" y="3921777"/>
            <a:ext cx="1106127" cy="1095592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b60784db-2b3f-426e-9630-27899c234ba9?pitch-bytes=31700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96693" y="3959131"/>
            <a:ext cx="1022202" cy="1017287"/>
          </a:xfrm>
          <a:prstGeom prst="rect">
            <a:avLst/>
          </a:prstGeom>
        </p:spPr>
      </p:pic>
      <p:pic>
        <p:nvPicPr>
          <p:cNvPr id="13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4C4A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355" y="3796417"/>
            <a:ext cx="602451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825"/>
              </a:lnSpc>
            </a:pPr>
            <a:r>
              <a:rPr lang="en-US" sz="6800" b="0" spc="-60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Experiments</a:t>
            </a:r>
            <a:endParaRPr lang="en-US" sz="6825" dirty="0"/>
          </a:p>
        </p:txBody>
      </p:sp>
      <p:sp>
        <p:nvSpPr>
          <p:cNvPr id="4" name="Text 1"/>
          <p:cNvSpPr/>
          <p:nvPr/>
        </p:nvSpPr>
        <p:spPr>
          <a:xfrm>
            <a:off x="476250" y="477928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000000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4C4A4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03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7ffdbfda-7f9d-432c-a6c1-7cebc45ef5c2?pitch-bytes=1338321&amp;pitch-content-type=image%2Fpng">    </p:cNvPr>
          <p:cNvPicPr>
            <a:picLocks noChangeAspect="1"/>
          </p:cNvPicPr>
          <p:nvPr/>
        </p:nvPicPr>
        <p:blipFill>
          <a:blip r:embed="rId1"/>
          <a:srcRect l="18739" r="18739" t="0" b="0"/>
          <a:stretch/>
        </p:blipFill>
        <p:spPr>
          <a:xfrm>
            <a:off x="7049535" y="475443"/>
            <a:ext cx="4191000" cy="4189563"/>
          </a:xfrm>
          <a:prstGeom prst="ellipse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425426"/>
            <a:ext cx="8196783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"</a:t>
            </a:r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A scientific procedure undertaken to make a discovery, test a hypothesis, or demonstrate a known fact.</a:t>
            </a:r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"</a:t>
            </a:r>
            <a:endParaRPr lang="en-US" sz="3000" dirty="0"/>
          </a:p>
        </p:txBody>
      </p:sp>
      <p:pic>
        <p:nvPicPr>
          <p:cNvPr id="4" name="Image 0" descr="https://media1.giphy.com/media/3orifbXEKWmkuurqKI/giphy.gif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400716" y="3295266"/>
            <a:ext cx="2075894" cy="1582869"/>
          </a:xfrm>
          <a:prstGeom prst="rect">
            <a:avLst/>
          </a:prstGeom>
        </p:spPr>
      </p:pic>
      <p:pic>
        <p:nvPicPr>
          <p:cNvPr id="5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5071" y="1269798"/>
            <a:ext cx="8722049" cy="3627690"/>
          </a:xfrm>
          <a:prstGeom prst="roundRect">
            <a:avLst>
              <a:gd name="adj" fmla="val -25206"/>
            </a:avLst>
          </a:prstGeom>
          <a:solidFill>
            <a:srgbClr val="F4C4A4">
              <a:alpha val="50000"/>
            </a:srgbClr>
          </a:solidFill>
          <a:ln/>
        </p:spPr>
        <p:txBody>
          <a:bodyPr wrap="square" lIns="484558" tIns="428269" rIns="484558" bIns="428269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476250" y="477796"/>
            <a:ext cx="3620430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But why?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476250" y="1615497"/>
            <a:ext cx="7148438" cy="33430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Typically we test cluster infrastructure and then we test code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476250" y="2574557"/>
            <a:ext cx="8191500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Microservice tests typically do not use active infrastructure changes in their context 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476250" y="3646784"/>
            <a:ext cx="8191500" cy="668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FeatureFlagging lets you synchronise the conditions of application flow and infrastructure simultaneously</a:t>
            </a:r>
            <a:endParaRPr lang="en-US" sz="2025" dirty="0"/>
          </a:p>
        </p:txBody>
      </p:sp>
      <p:pic>
        <p:nvPicPr>
          <p:cNvPr id="8" name="Image 0" descr="https://pitch-static-assets.imgix.net/stickers/make-your-point/line.a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8418" y="1700851"/>
            <a:ext cx="957629" cy="517506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47278" y="1924"/>
            <a:ext cx="5798775" cy="5135823"/>
          </a:xfrm>
          <a:prstGeom prst="roundRect">
            <a:avLst>
              <a:gd name="adj" fmla="val -17804"/>
            </a:avLst>
          </a:prstGeom>
          <a:solidFill>
            <a:srgbClr val="F4C4A4">
              <a:alpha val="50000"/>
            </a:srgbClr>
          </a:solidFill>
          <a:ln/>
        </p:spPr>
        <p:txBody>
          <a:bodyPr wrap="square" lIns="322154" tIns="606312" rIns="322154" bIns="606312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6191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Variant testing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68155" y="1905845"/>
            <a:ext cx="260159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Given we have a simple web server with Open Feature SDK, we can test variants of a  response given an input</a:t>
            </a: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2f257481-7718-4b98-a5b0-b162308e24c1?pitch-bytes=1024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653876" y="1244368"/>
            <a:ext cx="5179052" cy="235603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54000"/>
              </a:srgbClr>
            </a:outerShdw>
          </a:effectLst>
        </p:spPr>
      </p:pic>
      <p:pic>
        <p:nvPicPr>
          <p:cNvPr id="7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103940" y="1924"/>
            <a:ext cx="5042113" cy="5135823"/>
          </a:xfrm>
          <a:prstGeom prst="roundRect">
            <a:avLst>
              <a:gd name="adj" fmla="val -18135"/>
            </a:avLst>
          </a:prstGeom>
          <a:solidFill>
            <a:srgbClr val="F4C4A4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1132" y="476250"/>
            <a:ext cx="36191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Crossing the service boundary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1132" y="2057444"/>
            <a:ext cx="36195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Given we have a simple web server with Open Feature SDK, we can use cluster contextual information such as DNS as part of our feature flagging</a:t>
            </a: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34ee85d2-2353-48a9-aa55-589c4e26846b?pitch-bytes=41839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4333741" y="1061128"/>
            <a:ext cx="4577365" cy="3021659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20000"/>
              </a:srgbClr>
            </a:outerShdw>
          </a:effectLst>
        </p:spPr>
      </p:pic>
      <p:pic>
        <p:nvPicPr>
          <p:cNvPr id="7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6250"/>
            <a:ext cx="3857377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Table of contents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2286000" y="1333251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98B6C2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286000" y="2173670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DBE3CD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02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286000" y="3014089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F4C4A4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03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001403" y="1406872"/>
            <a:ext cx="4762500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0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Open Feature?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3011457" y="2241584"/>
            <a:ext cx="4762500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0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might it operate within Kubernetes?</a:t>
            </a:r>
            <a:endParaRPr lang="en-US" sz="2025" dirty="0"/>
          </a:p>
        </p:txBody>
      </p:sp>
      <p:sp>
        <p:nvSpPr>
          <p:cNvPr id="9" name="Text 6"/>
          <p:cNvSpPr/>
          <p:nvPr/>
        </p:nvSpPr>
        <p:spPr>
          <a:xfrm>
            <a:off x="3001403" y="3086602"/>
            <a:ext cx="4762500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0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can we perform experiments?</a:t>
            </a:r>
            <a:endParaRPr lang="en-US" sz="2025" dirty="0"/>
          </a:p>
        </p:txBody>
      </p:sp>
      <p:sp>
        <p:nvSpPr>
          <p:cNvPr id="10" name="Text 7"/>
          <p:cNvSpPr/>
          <p:nvPr/>
        </p:nvSpPr>
        <p:spPr>
          <a:xfrm>
            <a:off x="2286000" y="3848802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A8A192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04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003645" y="3921315"/>
            <a:ext cx="4762500" cy="334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0" spc="-24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Why is this useful?</a:t>
            </a:r>
            <a:endParaRPr lang="en-US" sz="2025" dirty="0"/>
          </a:p>
        </p:txBody>
      </p:sp>
      <p:pic>
        <p:nvPicPr>
          <p:cNvPr id="12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048577" y="0"/>
            <a:ext cx="6096000" cy="5146128"/>
          </a:xfrm>
          <a:prstGeom prst="roundRect">
            <a:avLst>
              <a:gd name="adj" fmla="val -17769"/>
            </a:avLst>
          </a:prstGeom>
          <a:solidFill>
            <a:srgbClr val="F4C4A4">
              <a:alpha val="50000"/>
            </a:srgbClr>
          </a:solidFill>
          <a:ln/>
        </p:spPr>
        <p:txBody>
          <a:bodyPr wrap="square" lIns="338667" tIns="607529" rIns="338667" bIns="607529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6191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Building up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32941" y="1544758"/>
            <a:ext cx="2390924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Placement Operator reacts to changes in the FeatureFlagConfiguration. </a:t>
            </a:r>
            <a:endParaRPr lang="en-US" sz="1350" dirty="0"/>
          </a:p>
          <a:p>
            <a:pPr algn="l">
              <a:lnSpc>
                <a:spcPts val="2025"/>
              </a:lnSpc>
            </a:pPr>
            <a:endParaRPr lang="en-US" sz="1350" dirty="0"/>
          </a:p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000000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will dynamically move Pods around a Cluster​</a:t>
            </a:r>
            <a:endParaRPr lang="en-US" sz="1350" dirty="0"/>
          </a:p>
        </p:txBody>
      </p:sp>
      <p:pic>
        <p:nvPicPr>
          <p:cNvPr id="6" name="Image 0" descr="https://pitch-assets-ccb95893-de3f-4266-973c-20049231b248.s3.eu-west-1.amazonaws.com/509f1de3-64de-4f82-9e4b-15059db2538d?pitch-bytes=72442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30968" y="3091014"/>
            <a:ext cx="2077259" cy="2057400"/>
          </a:xfrm>
          <a:prstGeom prst="rect">
            <a:avLst/>
          </a:prstGeom>
        </p:spPr>
      </p:pic>
      <p:pic>
        <p:nvPicPr>
          <p:cNvPr id="7" name="Image 1" descr="https://pitch-assets-ccb95893-de3f-4266-973c-20049231b248.s3.eu-west-1.amazonaws.com/3f49c805-7ee7-4df0-8648-61a377019ada?pitch-bytes=77360&amp;pitch-content-type=image%2Fsvg%2Bxml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3193664" y="610734"/>
            <a:ext cx="5798444" cy="3928455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46000"/>
              </a:srgbClr>
            </a:outerShdw>
          </a:effectLst>
        </p:spPr>
      </p:pic>
      <p:pic>
        <p:nvPicPr>
          <p:cNvPr id="8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8d4764be-cdfe-4b9e-8f41-051f98af5115?pitch-bytes=261759&amp;pitch-content-type=image%2Fgif&amp;pitch-gifm=true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972838" y="352182"/>
            <a:ext cx="7192723" cy="4445557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169" y="-2839"/>
            <a:ext cx="4573703" cy="5135823"/>
          </a:xfrm>
          <a:prstGeom prst="roundRect">
            <a:avLst>
              <a:gd name="adj" fmla="val -19993"/>
            </a:avLst>
          </a:prstGeom>
          <a:solidFill>
            <a:srgbClr val="F4C4A4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9434" y="476250"/>
            <a:ext cx="361972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Controlling the conditions</a:t>
            </a:r>
            <a:endParaRPr lang="en-US" sz="2025" dirty="0"/>
          </a:p>
        </p:txBody>
      </p:sp>
      <p:pic>
        <p:nvPicPr>
          <p:cNvPr id="5" name="Image 0" descr="https://pitch-assets-ccb95893-de3f-4266-973c-20049231b248.s3.eu-west-1.amazonaws.com/a3504248-fffa-4ce7-87da-afafe1af1b50?pitch-bytes=10472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80308" y="-242988"/>
            <a:ext cx="3489134" cy="5626418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f7f411ff-b7bd-4581-be84-5e222decb08f?pitch-bytes=58358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24629" y="898987"/>
            <a:ext cx="4328226" cy="3769745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9" y="1050372"/>
            <a:ext cx="9143097" cy="4094537"/>
          </a:xfrm>
          <a:prstGeom prst="roundRect">
            <a:avLst>
              <a:gd name="adj" fmla="val -22332"/>
            </a:avLst>
          </a:prstGeom>
          <a:solidFill>
            <a:srgbClr val="F4C4A4">
              <a:alpha val="50000"/>
            </a:srgbClr>
          </a:solidFill>
          <a:ln/>
        </p:spPr>
        <p:txBody>
          <a:bodyPr wrap="square" lIns="507950" tIns="483383" rIns="507950" bIns="483383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Pulling it together</a:t>
            </a:r>
            <a:endParaRPr lang="en-US" sz="2025" dirty="0"/>
          </a:p>
        </p:txBody>
      </p:sp>
      <p:pic>
        <p:nvPicPr>
          <p:cNvPr id="5" name="Image 0" descr="https://pitch-assets-ccb95893-de3f-4266-973c-20049231b248.s3.eu-west-1.amazonaws.com/37faa638-6b19-45dd-b29a-0bec6b23fcf4?pitch-bytes=318700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3970" y="1392736"/>
            <a:ext cx="9012171" cy="3413017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20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629" y="943898"/>
            <a:ext cx="9143097" cy="4201010"/>
          </a:xfrm>
          <a:prstGeom prst="roundRect">
            <a:avLst>
              <a:gd name="adj" fmla="val -21766"/>
            </a:avLst>
          </a:prstGeom>
          <a:solidFill>
            <a:srgbClr val="F4C4A4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6250" y="476250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Taking it further</a:t>
            </a:r>
            <a:endParaRPr lang="en-US" sz="2025" dirty="0"/>
          </a:p>
        </p:txBody>
      </p:sp>
      <p:pic>
        <p:nvPicPr>
          <p:cNvPr id="5" name="Image 0" descr="https://pitch-assets-ccb95893-de3f-4266-973c-20049231b248.s3.eu-west-1.amazonaws.com/b07c3f01-13f7-4ed4-a584-09f3f9345c65?pitch-bytes=40425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55069" y="1119983"/>
            <a:ext cx="8828391" cy="3845255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23000"/>
              </a:srgbClr>
            </a:outerShdw>
          </a:effectLst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A8A1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9118" y="3796417"/>
            <a:ext cx="6024563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6825"/>
              </a:lnSpc>
            </a:pPr>
            <a:r>
              <a:rPr lang="en-US" sz="6800" b="0" spc="-60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value</a:t>
            </a:r>
            <a:endParaRPr lang="en-US" sz="6825" dirty="0"/>
          </a:p>
        </p:txBody>
      </p:sp>
      <p:sp>
        <p:nvSpPr>
          <p:cNvPr id="4" name="Text 1"/>
          <p:cNvSpPr/>
          <p:nvPr/>
        </p:nvSpPr>
        <p:spPr>
          <a:xfrm>
            <a:off x="476250" y="477928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000000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A8A19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04</a:t>
            </a:r>
            <a:endParaRPr lang="en-US" sz="1350" dirty="0"/>
          </a:p>
        </p:txBody>
      </p:sp>
      <p:pic>
        <p:nvPicPr>
          <p:cNvPr id="5" name="Image 0" descr="https://pitch-assets-ccb95893-de3f-4266-973c-20049231b248.s3.eu-west-1.amazonaws.com/7ffdbfda-7f9d-432c-a6c1-7cebc45ef5c2?pitch-bytes=1338321&amp;pitch-content-type=image%2Fpng">    </p:cNvPr>
          <p:cNvPicPr>
            <a:picLocks noChangeAspect="1"/>
          </p:cNvPicPr>
          <p:nvPr/>
        </p:nvPicPr>
        <p:blipFill>
          <a:blip r:embed="rId1"/>
          <a:srcRect l="18739" r="18739" t="0" b="0"/>
          <a:stretch/>
        </p:blipFill>
        <p:spPr>
          <a:xfrm>
            <a:off x="7049535" y="475443"/>
            <a:ext cx="4191000" cy="4189563"/>
          </a:xfrm>
          <a:prstGeom prst="ellipse">
            <a:avLst/>
          </a:prstGeom>
        </p:spPr>
      </p:pic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2151716"/>
            <a:ext cx="8191500" cy="6686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Test the impact of blending multiple features together across a variety of services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2151716"/>
            <a:ext cx="8191500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Situational testing that is reactive to mixed inputs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2151716"/>
            <a:ext cx="8191500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Experiments across Processes, Pods and Services </a:t>
            </a:r>
            <a:endParaRPr lang="en-US" sz="2025" dirty="0"/>
          </a:p>
        </p:txBody>
      </p:sp>
      <p:pic>
        <p:nvPicPr>
          <p:cNvPr id="4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926102" y="-925669"/>
            <a:ext cx="6219951" cy="6994839"/>
          </a:xfrm>
          <a:prstGeom prst="roundRect">
            <a:avLst>
              <a:gd name="adj" fmla="val -14701"/>
            </a:avLst>
          </a:prstGeom>
          <a:solidFill>
            <a:srgbClr val="A8A192">
              <a:alpha val="5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87873" y="476250"/>
            <a:ext cx="3619128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can I try it out?</a:t>
            </a:r>
            <a:endParaRPr lang="en-US" sz="2025" dirty="0"/>
          </a:p>
        </p:txBody>
      </p:sp>
      <p:pic>
        <p:nvPicPr>
          <p:cNvPr id="5" name="Image 0" descr="https://pitch-assets-ccb95893-de3f-4266-973c-20049231b248.s3.eu-west-1.amazonaws.com/0c269717-ea86-4998-a452-81cae9389c1f?pitch-bytes=31885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736706" y="882544"/>
            <a:ext cx="6604407" cy="3556592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fad9cdf1-2ea1-4b16-bbe7-8956a4f4807b?pitch-bytes=3528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871566" y="2111724"/>
            <a:ext cx="1106127" cy="1095592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e774407-8cb9-4130-87e4-84bb35b0bbc9?pitch-bytes=1443648&amp;pitch-content-type=image%2Fpng">    </p:cNvPr>
          <p:cNvPicPr>
            <a:picLocks noChangeAspect="1"/>
          </p:cNvPicPr>
          <p:nvPr/>
        </p:nvPicPr>
        <p:blipFill>
          <a:blip r:embed="rId1">
            <a:alphaModFix amt="71000"/>
          </a:blip>
          <a:srcRect l="18739" r="18739" t="0" b="0"/>
          <a:stretch/>
        </p:blipFill>
        <p:spPr>
          <a:xfrm>
            <a:off x="2476500" y="475443"/>
            <a:ext cx="4191000" cy="4189563"/>
          </a:xfrm>
          <a:prstGeom prst="ellipse">
            <a:avLst/>
          </a:prstGeom>
        </p:spPr>
      </p:pic>
      <p:sp>
        <p:nvSpPr>
          <p:cNvPr id="4" name="Text 0"/>
          <p:cNvSpPr/>
          <p:nvPr/>
        </p:nvSpPr>
        <p:spPr>
          <a:xfrm>
            <a:off x="1476953" y="1702517"/>
            <a:ext cx="619125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825"/>
              </a:lnSpc>
            </a:pPr>
            <a:r>
              <a:rPr lang="en-US" sz="6800" b="1" spc="-60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But what is a Feature Flag?</a:t>
            </a:r>
            <a:endParaRPr lang="en-US" sz="6825" dirty="0"/>
          </a:p>
        </p:txBody>
      </p:sp>
      <p:pic>
        <p:nvPicPr>
          <p:cNvPr id="5" name="Image 1" descr="https://pitch-static-assets.imgix.net/stickers/look-at-this/sparkles_animated.a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98" y="3662696"/>
            <a:ext cx="1028700" cy="10287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50db8d1-84b5-42bc-9495-1ed15ade80df?pitch-bytes=1632194&amp;pitch-content-type=image%2Fpng">    </p:cNvPr>
          <p:cNvPicPr>
            <a:picLocks noChangeAspect="1"/>
          </p:cNvPicPr>
          <p:nvPr/>
        </p:nvPicPr>
        <p:blipFill>
          <a:blip r:embed="rId1">
            <a:alphaModFix amt="71000"/>
          </a:blip>
          <a:srcRect l="18739" r="18739" t="0" b="0"/>
          <a:stretch/>
        </p:blipFill>
        <p:spPr>
          <a:xfrm>
            <a:off x="2307680" y="306680"/>
            <a:ext cx="4528641" cy="4527088"/>
          </a:xfrm>
          <a:prstGeom prst="ellipse">
            <a:avLst/>
          </a:prstGeom>
        </p:spPr>
      </p:pic>
      <p:sp>
        <p:nvSpPr>
          <p:cNvPr id="4" name="Text 0"/>
          <p:cNvSpPr/>
          <p:nvPr/>
        </p:nvSpPr>
        <p:spPr>
          <a:xfrm>
            <a:off x="-988026" y="309471"/>
            <a:ext cx="619125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6825"/>
              </a:lnSpc>
            </a:pPr>
            <a:r>
              <a:rPr lang="en-US" sz="6800" b="1" spc="-60" kern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</a:t>
            </a:r>
            <a:endParaRPr lang="en-US" sz="6825" dirty="0"/>
          </a:p>
        </p:txBody>
      </p:sp>
      <p:sp>
        <p:nvSpPr>
          <p:cNvPr id="5" name="Text 1"/>
          <p:cNvSpPr/>
          <p:nvPr/>
        </p:nvSpPr>
        <p:spPr>
          <a:xfrm>
            <a:off x="7564965" y="4311128"/>
            <a:ext cx="1099344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FFFFFF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@Alexjonesax</a:t>
            </a:r>
            <a:endParaRPr lang="en-US" sz="1350" dirty="0"/>
          </a:p>
        </p:txBody>
      </p:sp>
      <p:pic>
        <p:nvPicPr>
          <p:cNvPr id="6" name="Image 1" descr="https://pitch-assets-ccb95893-de3f-4266-973c-20049231b248.s3.eu-west-1.amazonaws.com/97eba0dd-9852-460e-a40e-de0d4deba18d?pitch-bytes=16359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146139" y="4307266"/>
            <a:ext cx="365239" cy="30032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76250" y="2141881"/>
            <a:ext cx="5143500" cy="857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4500" b="1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openfeature.dev</a:t>
            </a:r>
            <a:endParaRPr lang="en-US" sz="4500" dirty="0"/>
          </a:p>
        </p:txBody>
      </p:sp>
      <p:pic>
        <p:nvPicPr>
          <p:cNvPr id="8" name="Image 2" descr="https://pitch-static-assets.imgix.net/stickers/look-at-this/open_animated.a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524" y="2023110"/>
            <a:ext cx="1828800" cy="1097280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495" y="1547861"/>
            <a:ext cx="8196597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500"/>
              </a:lnSpc>
            </a:pPr>
            <a:r>
              <a:rPr lang="en-US" sz="18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"</a:t>
            </a:r>
            <a:pPr algn="l">
              <a:lnSpc>
                <a:spcPts val="4500"/>
              </a:lnSpc>
            </a:pPr>
            <a:r>
              <a:rPr lang="en-US" sz="3000" b="0" i="1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Feature Toggles (often also refered to as Feature Flags) are a powerful technique, allowing teams to modify system behavior without changing code.</a:t>
            </a:r>
            <a:pPr algn="l">
              <a:lnSpc>
                <a:spcPts val="4500"/>
              </a:lnSpc>
            </a:pPr>
            <a:r>
              <a:rPr lang="en-US" sz="3000" b="0" dirty="0">
                <a:solidFill>
                  <a:srgbClr val="000000"/>
                </a:solidFill>
                <a:latin typeface="IBM Plex Mono" pitchFamily="34" charset="0"/>
                <a:ea typeface="IBM Plex Mono" pitchFamily="34" charset="-122"/>
                <a:cs typeface="IBM Plex Mono" pitchFamily="34" charset="-120"/>
              </a:rPr>
              <a:t>"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717763" y="4267840"/>
            <a:ext cx="1954931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b">
            <a:spAutoFit/>
          </a:bodyPr>
          <a:lstStyle/>
          <a:p>
            <a:pPr algn="r">
              <a:lnSpc>
                <a:spcPts val="3150"/>
              </a:lnSpc>
            </a:pPr>
            <a:r>
              <a:rPr lang="en-US" sz="2100" b="0" dirty="0">
                <a:solidFill>
                  <a:srgbClr val="98B6C2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– Pete Hodgson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476250" y="4485446"/>
            <a:ext cx="2839901" cy="1828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1440"/>
              </a:lnSpc>
            </a:pPr>
            <a:r>
              <a:rPr lang="en-US" sz="900" b="0" u="sng" dirty="0">
                <a:solidFill>
                  <a:srgbClr val="E34024">
                    <a:alpha val="75000"/>
                  </a:srgbClr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https://martinfowler.com/articles/feature-toggles.html</a:t>
            </a:r>
            <a:endParaRPr lang="en-US" sz="900" dirty="0"/>
          </a:p>
        </p:txBody>
      </p:sp>
      <p:pic>
        <p:nvPicPr>
          <p:cNvPr id="6" name="Image 0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8B6C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e774407-8cb9-4130-87e4-84bb35b0bbc9?pitch-bytes=1443648&amp;pitch-content-type=image%2Fpng">    </p:cNvPr>
          <p:cNvPicPr>
            <a:picLocks noChangeAspect="1"/>
          </p:cNvPicPr>
          <p:nvPr/>
        </p:nvPicPr>
        <p:blipFill>
          <a:blip r:embed="rId1">
            <a:alphaModFix amt="50000"/>
          </a:blip>
          <a:srcRect l="18739" r="18739" t="0" b="0"/>
          <a:stretch/>
        </p:blipFill>
        <p:spPr>
          <a:xfrm>
            <a:off x="2476500" y="467226"/>
            <a:ext cx="4191000" cy="4189563"/>
          </a:xfrm>
          <a:prstGeom prst="ellipse">
            <a:avLst/>
          </a:prstGeom>
        </p:spPr>
      </p:pic>
      <p:pic>
        <p:nvPicPr>
          <p:cNvPr id="4" name="Image 1" descr="https://pitch-assets-ccb95893-de3f-4266-973c-20049231b248.s3.eu-west-1.amazonaws.com/9c3d085d-93ef-491c-8ac3-439d1254b1e6?pitch-bytes=1440619&amp;pitch-content-type=image%2Fgif&amp;pitch-gifm=true">    </p:cNvPr>
          <p:cNvPicPr>
            <a:picLocks noChangeAspect="1"/>
          </p:cNvPicPr>
          <p:nvPr/>
        </p:nvPicPr>
        <p:blipFill>
          <a:blip r:embed="rId2"/>
          <a:srcRect l="8680" r="11017" t="5692" b="2627"/>
          <a:stretch/>
        </p:blipFill>
        <p:spPr>
          <a:xfrm>
            <a:off x="1128967" y="1545752"/>
            <a:ext cx="2166765" cy="1886250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978472bb-f342-45cf-a549-169d750513f1?pitch-bytes=358645&amp;pitch-content-type=image%2Fgif&amp;pitch-gifm=true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14781" y="1457475"/>
            <a:ext cx="3561631" cy="20574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76250" y="477023"/>
            <a:ext cx="385762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Aren't Feature Flags just…</a:t>
            </a:r>
            <a:endParaRPr lang="en-US" sz="2025" dirty="0"/>
          </a:p>
        </p:txBody>
      </p:sp>
      <p:pic>
        <p:nvPicPr>
          <p:cNvPr id="7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-1170" y="1802412"/>
            <a:ext cx="9374266" cy="797354"/>
          </a:xfrm>
          <a:prstGeom prst="roundRect">
            <a:avLst>
              <a:gd name="adj" fmla="val -114679"/>
            </a:avLst>
          </a:prstGeom>
          <a:solidFill>
            <a:srgbClr val="FFFFFF"/>
          </a:solidFill>
          <a:ln w="5292">
            <a:solidFill>
              <a:srgbClr val="000000"/>
            </a:solidFill>
          </a:ln>
        </p:spPr>
        <p:txBody>
          <a:bodyPr wrap="square" lIns="520793" tIns="94132" rIns="520793" bIns="94132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4" name="Text 1"/>
          <p:cNvSpPr/>
          <p:nvPr/>
        </p:nvSpPr>
        <p:spPr>
          <a:xfrm>
            <a:off x="-1777" y="2571693"/>
            <a:ext cx="9374266" cy="797354"/>
          </a:xfrm>
          <a:prstGeom prst="roundRect">
            <a:avLst>
              <a:gd name="adj" fmla="val -114679"/>
            </a:avLst>
          </a:prstGeom>
          <a:solidFill>
            <a:srgbClr val="000000"/>
          </a:solidFill>
          <a:ln/>
        </p:spPr>
        <p:txBody>
          <a:bodyPr wrap="square" lIns="520793" tIns="94132" rIns="520793" bIns="94132" rtlCol="0" anchor="ctr"/>
          <a:lstStyle/>
          <a:p>
            <a:pPr algn="ctr">
              <a:lnSpc>
                <a:spcPts val="2025"/>
              </a:lnSpc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76250" y="475785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Where are the gaps?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352826" y="1944295"/>
            <a:ext cx="1809676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Open source API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524181" y="2902106"/>
            <a:ext cx="18096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Standardisation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974117" y="2075340"/>
            <a:ext cx="180937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dirty="0">
                <a:solidFill>
                  <a:srgbClr val="000000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Extensibility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61647" y="2844774"/>
            <a:ext cx="180975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25"/>
              </a:lnSpc>
            </a:pPr>
            <a:r>
              <a:rPr lang="en-US" sz="1400" b="1" dirty="0">
                <a:solidFill>
                  <a:srgbClr val="FFFFFF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Cloud native</a:t>
            </a:r>
            <a:endParaRPr lang="en-US" sz="1350" dirty="0"/>
          </a:p>
        </p:txBody>
      </p:sp>
      <p:pic>
        <p:nvPicPr>
          <p:cNvPr id="10" name="Image 0" descr="https://pitch-assets-ccb95893-de3f-4266-973c-20049231b248.s3.eu-west-1.amazonaws.com/try-pitch-pdf-export-logo.svg">
            <a:hlinkClick r:id="rId3" tooltip=""/>
      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98B6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250" y="477928"/>
            <a:ext cx="476250" cy="476250"/>
          </a:xfrm>
          <a:prstGeom prst="roundRect">
            <a:avLst>
              <a:gd name="adj" fmla="val 45000"/>
            </a:avLst>
          </a:prstGeom>
          <a:solidFill>
            <a:srgbClr val="000000"/>
          </a:solidFill>
          <a:ln/>
        </p:spPr>
        <p:txBody>
          <a:bodyPr wrap="square" lIns="26458" tIns="56224" rIns="26458" bIns="56224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98B6C2"/>
                </a:solidFill>
                <a:latin typeface="DM Mono" pitchFamily="34" charset="0"/>
                <a:ea typeface="DM Mono" pitchFamily="34" charset="-122"/>
                <a:cs typeface="DM Mono" pitchFamily="34" charset="-120"/>
              </a:rPr>
              <a:t>01</a:t>
            </a:r>
            <a:endParaRPr lang="en-US" sz="1350" dirty="0"/>
          </a:p>
        </p:txBody>
      </p:sp>
      <p:pic>
        <p:nvPicPr>
          <p:cNvPr id="4" name="Image 0" descr="https://pitch-assets-ccb95893-de3f-4266-973c-20049231b248.s3.eu-west-1.amazonaws.com/7ffdbfda-7f9d-432c-a6c1-7cebc45ef5c2?pitch-bytes=1338321&amp;pitch-content-type=image%2Fpng">    </p:cNvPr>
          <p:cNvPicPr>
            <a:picLocks noChangeAspect="1"/>
          </p:cNvPicPr>
          <p:nvPr/>
        </p:nvPicPr>
        <p:blipFill>
          <a:blip r:embed="rId1"/>
          <a:srcRect l="18739" r="18739" t="0" b="0"/>
          <a:stretch/>
        </p:blipFill>
        <p:spPr>
          <a:xfrm>
            <a:off x="7049535" y="475443"/>
            <a:ext cx="4191000" cy="4189563"/>
          </a:xfrm>
          <a:prstGeom prst="ellipse">
            <a:avLst/>
          </a:prstGeom>
        </p:spPr>
      </p:pic>
      <p:pic>
        <p:nvPicPr>
          <p:cNvPr id="5" name="Image 1" descr="https://pitch-assets-ccb95893-de3f-4266-973c-20049231b248.s3.eu-west-1.amazonaws.com/ce6ec40c-16ef-4a3e-a411-8e47135ca90d?pitch-bytes=12016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77076" y="3800227"/>
            <a:ext cx="6059301" cy="103137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98B6C2">
            <a:alpha val="5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102745" y="1072400"/>
            <a:ext cx="5569371" cy="3086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to support a robust Feature Flag ecosystem using cloud native technologies</a:t>
            </a:r>
            <a:endParaRPr lang="en-US" sz="1800" dirty="0"/>
          </a:p>
          <a:p>
            <a:pPr algn="l">
              <a:lnSpc>
                <a:spcPts val="2700"/>
              </a:lnSpc>
            </a:pP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Started in Feb 2022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20+ founding companies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flag vendors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Delivery companies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 users</a:t>
            </a:r>
            <a:endParaRPr lang="en-US" sz="1800" dirty="0"/>
          </a:p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CBDAE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CNCF Sandbox Project</a:t>
            </a:r>
            <a:endParaRPr lang="en-US" sz="1800" dirty="0"/>
          </a:p>
        </p:txBody>
      </p:sp>
      <p:sp>
        <p:nvSpPr>
          <p:cNvPr id="4" name="Text 1"/>
          <p:cNvSpPr/>
          <p:nvPr/>
        </p:nvSpPr>
        <p:spPr>
          <a:xfrm>
            <a:off x="476250" y="476250"/>
            <a:ext cx="3857365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33"/>
              </a:lnSpc>
            </a:pPr>
            <a:r>
              <a:rPr lang="en-US" sz="2000" b="1" spc="-24" kern="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Feature is…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 rot="21000000">
            <a:off x="532980" y="238937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Cloud native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 rot="300000">
            <a:off x="976099" y="2922739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Extensible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 rot="600000">
            <a:off x="965794" y="1822598"/>
            <a:ext cx="1333500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74083" tIns="53975" rIns="74083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Standard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 rot="21300000">
            <a:off x="399014" y="3462505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SDK &amp; API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 rot="600000">
            <a:off x="697862" y="4074406"/>
            <a:ext cx="1601432" cy="457200"/>
          </a:xfrm>
          <a:prstGeom prst="roundRect">
            <a:avLst>
              <a:gd name="adj" fmla="val 80000"/>
            </a:avLst>
          </a:prstGeom>
          <a:solidFill>
            <a:srgbClr val="000000"/>
          </a:solidFill>
          <a:ln/>
        </p:spPr>
        <p:txBody>
          <a:bodyPr wrap="square" lIns="88968" tIns="53975" rIns="88968" bIns="53975" rtlCol="0" anchor="ctr"/>
          <a:lstStyle/>
          <a:p>
            <a:pPr algn="ctr">
              <a:lnSpc>
                <a:spcPts val="2025"/>
              </a:lnSpc>
            </a:pPr>
            <a:r>
              <a:rPr lang="en-US" sz="1400" dirty="0">
                <a:solidFill>
                  <a:srgbClr val="FFFFFF"/>
                </a:solidFill>
              </a:rPr>
              <a:t>Open source</a:t>
            </a:r>
            <a:endParaRPr lang="en-US" sz="1350" dirty="0"/>
          </a:p>
        </p:txBody>
      </p:sp>
      <p:pic>
        <p:nvPicPr>
          <p:cNvPr id="10" name="Image 0" descr="https://pitch-assets-ccb95893-de3f-4266-973c-20049231b248.s3.eu-west-1.amazonaws.com/9ad9a64d-0f62-4d1a-bf1e-ce95be39de49?pitch-bytes=28301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348548" y="3613691"/>
            <a:ext cx="1385935" cy="1379107"/>
          </a:xfrm>
          <a:prstGeom prst="rect">
            <a:avLst/>
          </a:prstGeom>
        </p:spPr>
      </p:pic>
      <p:pic>
        <p:nvPicPr>
          <p:cNvPr id="11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Kubecon EU 2023</dc:title>
  <dc:subject>PptxGenJS Presentation</dc:subject>
  <dc:creator>Pitch Software GmbH</dc:creator>
  <cp:lastModifiedBy>Pitch Software GmbH</cp:lastModifiedBy>
  <cp:revision>1</cp:revision>
  <dcterms:created xsi:type="dcterms:W3CDTF">2023-05-03T18:34:15Z</dcterms:created>
  <dcterms:modified xsi:type="dcterms:W3CDTF">2023-05-03T18:34:15Z</dcterms:modified>
</cp:coreProperties>
</file>